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81" r:id="rId5"/>
    <p:sldId id="284" r:id="rId6"/>
    <p:sldId id="293" r:id="rId7"/>
    <p:sldId id="261" r:id="rId8"/>
    <p:sldId id="299" r:id="rId9"/>
    <p:sldId id="300" r:id="rId10"/>
    <p:sldId id="294" r:id="rId11"/>
    <p:sldId id="268" r:id="rId12"/>
    <p:sldId id="303" r:id="rId13"/>
    <p:sldId id="296" r:id="rId14"/>
    <p:sldId id="311" r:id="rId15"/>
    <p:sldId id="308" r:id="rId16"/>
    <p:sldId id="318" r:id="rId17"/>
    <p:sldId id="319" r:id="rId18"/>
    <p:sldId id="320" r:id="rId19"/>
    <p:sldId id="321" r:id="rId20"/>
    <p:sldId id="315" r:id="rId21"/>
    <p:sldId id="314" r:id="rId22"/>
    <p:sldId id="313" r:id="rId23"/>
    <p:sldId id="316" r:id="rId24"/>
    <p:sldId id="310" r:id="rId25"/>
    <p:sldId id="317" r:id="rId26"/>
    <p:sldId id="309" r:id="rId27"/>
    <p:sldId id="301" r:id="rId28"/>
    <p:sldId id="298" r:id="rId29"/>
    <p:sldId id="266"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3656" autoAdjust="0"/>
  </p:normalViewPr>
  <p:slideViewPr>
    <p:cSldViewPr snapToGrid="0">
      <p:cViewPr>
        <p:scale>
          <a:sx n="91" d="100"/>
          <a:sy n="91" d="100"/>
        </p:scale>
        <p:origin x="1272" y="114"/>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31314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572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61377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420834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92878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9672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50668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93069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68223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83404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21452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Used NLKT and </a:t>
            </a:r>
            <a:r>
              <a:rPr lang="en-US" dirty="0" err="1"/>
              <a:t>TextBlob</a:t>
            </a:r>
            <a:r>
              <a:rPr lang="en-US" dirty="0"/>
              <a:t> libraries in Python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Reduced Dataset to summary and </a:t>
            </a:r>
            <a:r>
              <a:rPr lang="en-US" b="1" dirty="0" err="1"/>
              <a:t>host_id</a:t>
            </a:r>
            <a:r>
              <a:rPr lang="en-US" b="1" dirty="0"/>
              <a:t> as primary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Preprocessed the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Tokenized – Breaks down text into individual words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filtered the tokens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lemmatized tokens – reduces words to their root forms (removes ed, </a:t>
            </a:r>
            <a:r>
              <a:rPr lang="en-US" b="1" dirty="0" err="1"/>
              <a:t>ing</a:t>
            </a:r>
            <a:r>
              <a:rPr lang="en-US" b="1" dirty="0"/>
              <a:t>, er, etc. like jumping becomes jump)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returned the processed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Applied the preprocessing to the summary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Used </a:t>
            </a:r>
            <a:r>
              <a:rPr lang="en-US" b="1" dirty="0" err="1"/>
              <a:t>textblob</a:t>
            </a:r>
            <a:r>
              <a:rPr lang="en-US" b="1" dirty="0"/>
              <a:t> to calculate polarity scores and then if statements to recode scores as positive negative or neutral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polarity – how positive or negative the statements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Did the same for subjectivity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subjectivity – how subjective or objective the statements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	</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8147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65595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41435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427752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2217992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6687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22215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48543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 </a:t>
            </a:r>
            <a:r>
              <a:rPr lang="en-US" sz="1200" b="0" i="1" dirty="0">
                <a:latin typeface="+mn-lt"/>
                <a:cs typeface="Calibri" panose="020F0502020204030204" pitchFamily="34" charset="0"/>
              </a:rPr>
              <a:t>Original data was extracted from an open-source data set in Kaggle and stored in the project GitHub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Transform - </a:t>
            </a:r>
            <a:r>
              <a:rPr lang="en-US" sz="1200" b="0" i="1" dirty="0">
                <a:latin typeface="+mn-lt"/>
                <a:cs typeface="Calibri" panose="020F0502020204030204" pitchFamily="34" charset="0"/>
              </a:rPr>
              <a:t>Using Python (specifically pandas), the data was trimmed, sampled, and organized into several linkable tables addressing different areas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 </a:t>
            </a:r>
            <a:r>
              <a:rPr lang="en-US" sz="1200" b="0" i="1" dirty="0">
                <a:latin typeface="+mn-lt"/>
                <a:cs typeface="Calibri" panose="020F0502020204030204" pitchFamily="34" charset="0"/>
              </a:rPr>
              <a:t>The organized data was inserted in PostgreSQL tables individually, and then joined back into a final, analysis ready </a:t>
            </a:r>
            <a:r>
              <a:rPr lang="en-US" sz="1200" b="0" i="1" dirty="0" err="1">
                <a:latin typeface="+mn-lt"/>
                <a:cs typeface="Calibri" panose="020F0502020204030204" pitchFamily="34" charset="0"/>
              </a:rPr>
              <a:t>dataframe</a:t>
            </a:r>
            <a:r>
              <a:rPr lang="en-US" sz="1200" b="0" i="1" dirty="0">
                <a:latin typeface="+mn-lt"/>
                <a:cs typeface="Calibri" panose="020F0502020204030204" pitchFamily="34" charset="0"/>
              </a:rPr>
              <a:t> stored using </a:t>
            </a:r>
            <a:r>
              <a:rPr lang="en-US" sz="1200" b="0" i="1" dirty="0" err="1">
                <a:latin typeface="+mn-lt"/>
                <a:cs typeface="Calibri" panose="020F0502020204030204" pitchFamily="34" charset="0"/>
              </a:rPr>
              <a:t>SQLAlchemy</a:t>
            </a:r>
            <a:endParaRPr lang="en-US" sz="1200" b="0" i="1"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talk about this, just here for a quick view and move on.  </a:t>
            </a:r>
            <a:r>
              <a:rPr lang="en-US" b="1" dirty="0"/>
              <a:t>NOT INCLUDED IN OUR SPEAKING TIME</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56705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7844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Data Engineering</a:t>
            </a:r>
            <a:br>
              <a:rPr lang="en-US" dirty="0"/>
            </a:br>
            <a:r>
              <a:rPr lang="en-US" sz="1500" dirty="0"/>
              <a:t>Project 3 | Group 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tables</a:t>
            </a:r>
          </a:p>
        </p:txBody>
      </p:sp>
    </p:spTree>
    <p:extLst>
      <p:ext uri="{BB962C8B-B14F-4D97-AF65-F5344CB8AC3E}">
        <p14:creationId xmlns:p14="http://schemas.microsoft.com/office/powerpoint/2010/main" val="345983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30718281"/>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Hosts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B2F71738-116E-522B-EC0D-D60970E63E8B}"/>
              </a:ext>
            </a:extLst>
          </p:cNvPr>
          <p:cNvPicPr>
            <a:picLocks noChangeAspect="1"/>
          </p:cNvPicPr>
          <p:nvPr/>
        </p:nvPicPr>
        <p:blipFill>
          <a:blip r:embed="rId3"/>
          <a:stretch>
            <a:fillRect/>
          </a:stretch>
        </p:blipFill>
        <p:spPr>
          <a:xfrm>
            <a:off x="5183634" y="384018"/>
            <a:ext cx="6070912" cy="6089963"/>
          </a:xfrm>
          <a:prstGeom prst="rect">
            <a:avLst/>
          </a:prstGeom>
        </p:spPr>
      </p:pic>
    </p:spTree>
    <p:extLst>
      <p:ext uri="{BB962C8B-B14F-4D97-AF65-F5344CB8AC3E}">
        <p14:creationId xmlns:p14="http://schemas.microsoft.com/office/powerpoint/2010/main" val="8289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hosts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3228183" y="1049365"/>
            <a:ext cx="5735635" cy="659119"/>
          </a:xfrm>
          <a:noFill/>
        </p:spPr>
        <p:txBody>
          <a:bodyPr vert="horz" lIns="91440" tIns="45720" rIns="91440" bIns="45720" rtlCol="0" anchor="t">
            <a:normAutofit/>
          </a:bodyPr>
          <a:lstStyle/>
          <a:p>
            <a:pPr algn="ctr"/>
            <a:r>
              <a:rPr lang="en-US" dirty="0"/>
              <a:t>The host table was created by reducing the primary dataset to columns exclusively related to host information.</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Hosts Table</a:t>
            </a:r>
          </a:p>
        </p:txBody>
      </p:sp>
      <p:pic>
        <p:nvPicPr>
          <p:cNvPr id="9" name="Picture 8">
            <a:extLst>
              <a:ext uri="{FF2B5EF4-FFF2-40B4-BE49-F238E27FC236}">
                <a16:creationId xmlns:a16="http://schemas.microsoft.com/office/drawing/2014/main" id="{22B7BDBC-0645-8215-D067-10A171614F87}"/>
              </a:ext>
            </a:extLst>
          </p:cNvPr>
          <p:cNvPicPr>
            <a:picLocks noChangeAspect="1"/>
          </p:cNvPicPr>
          <p:nvPr/>
        </p:nvPicPr>
        <p:blipFill>
          <a:blip r:embed="rId3"/>
          <a:stretch>
            <a:fillRect/>
          </a:stretch>
        </p:blipFill>
        <p:spPr>
          <a:xfrm>
            <a:off x="1456306" y="2488738"/>
            <a:ext cx="9279388" cy="3493715"/>
          </a:xfrm>
          <a:prstGeom prst="rect">
            <a:avLst/>
          </a:prstGeom>
        </p:spPr>
      </p:pic>
    </p:spTree>
    <p:extLst>
      <p:ext uri="{BB962C8B-B14F-4D97-AF65-F5344CB8AC3E}">
        <p14:creationId xmlns:p14="http://schemas.microsoft.com/office/powerpoint/2010/main" val="225194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03721907"/>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Location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CA52F80C-80F8-3FE1-071A-82860A075AE5}"/>
              </a:ext>
            </a:extLst>
          </p:cNvPr>
          <p:cNvPicPr>
            <a:picLocks noChangeAspect="1"/>
          </p:cNvPicPr>
          <p:nvPr/>
        </p:nvPicPr>
        <p:blipFill>
          <a:blip r:embed="rId3"/>
          <a:stretch>
            <a:fillRect/>
          </a:stretch>
        </p:blipFill>
        <p:spPr>
          <a:xfrm>
            <a:off x="4501798" y="1571529"/>
            <a:ext cx="6852002" cy="3714941"/>
          </a:xfrm>
          <a:prstGeom prst="rect">
            <a:avLst/>
          </a:prstGeom>
        </p:spPr>
      </p:pic>
    </p:spTree>
    <p:extLst>
      <p:ext uri="{BB962C8B-B14F-4D97-AF65-F5344CB8AC3E}">
        <p14:creationId xmlns:p14="http://schemas.microsoft.com/office/powerpoint/2010/main" val="54940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Location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247755" y="1049365"/>
            <a:ext cx="7696491" cy="953640"/>
          </a:xfrm>
          <a:noFill/>
        </p:spPr>
        <p:txBody>
          <a:bodyPr vert="horz" lIns="91440" tIns="45720" rIns="91440" bIns="45720" rtlCol="0" anchor="t">
            <a:normAutofit/>
          </a:bodyPr>
          <a:lstStyle/>
          <a:p>
            <a:pPr algn="ctr"/>
            <a:r>
              <a:rPr lang="en-US" dirty="0"/>
              <a:t>Location details are shown in their own unique table for easy access.  The location data was isolated and merged into a PostgreSQL table.</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3"/>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Listing Location Details Table</a:t>
            </a:r>
          </a:p>
        </p:txBody>
      </p:sp>
      <p:pic>
        <p:nvPicPr>
          <p:cNvPr id="5" name="Picture 4">
            <a:extLst>
              <a:ext uri="{FF2B5EF4-FFF2-40B4-BE49-F238E27FC236}">
                <a16:creationId xmlns:a16="http://schemas.microsoft.com/office/drawing/2014/main" id="{FB40E0C8-4090-7C15-081C-F5885B64822A}"/>
              </a:ext>
            </a:extLst>
          </p:cNvPr>
          <p:cNvPicPr>
            <a:picLocks noChangeAspect="1"/>
          </p:cNvPicPr>
          <p:nvPr/>
        </p:nvPicPr>
        <p:blipFill>
          <a:blip r:embed="rId3"/>
          <a:stretch>
            <a:fillRect/>
          </a:stretch>
        </p:blipFill>
        <p:spPr>
          <a:xfrm>
            <a:off x="1993938" y="2436549"/>
            <a:ext cx="8204123" cy="3836621"/>
          </a:xfrm>
          <a:prstGeom prst="rect">
            <a:avLst/>
          </a:prstGeom>
        </p:spPr>
      </p:pic>
    </p:spTree>
    <p:extLst>
      <p:ext uri="{BB962C8B-B14F-4D97-AF65-F5344CB8AC3E}">
        <p14:creationId xmlns:p14="http://schemas.microsoft.com/office/powerpoint/2010/main" val="319767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6234555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Housing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86685F7E-78DC-2B15-6B45-B47ED7873438}"/>
              </a:ext>
            </a:extLst>
          </p:cNvPr>
          <p:cNvPicPr>
            <a:picLocks noChangeAspect="1"/>
          </p:cNvPicPr>
          <p:nvPr/>
        </p:nvPicPr>
        <p:blipFill>
          <a:blip r:embed="rId3"/>
          <a:stretch>
            <a:fillRect/>
          </a:stretch>
        </p:blipFill>
        <p:spPr>
          <a:xfrm>
            <a:off x="4165231" y="1736638"/>
            <a:ext cx="7188569" cy="3384724"/>
          </a:xfrm>
          <a:prstGeom prst="rect">
            <a:avLst/>
          </a:prstGeom>
        </p:spPr>
      </p:pic>
    </p:spTree>
    <p:extLst>
      <p:ext uri="{BB962C8B-B14F-4D97-AF65-F5344CB8AC3E}">
        <p14:creationId xmlns:p14="http://schemas.microsoft.com/office/powerpoint/2010/main" val="38578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Housing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646392" y="1049365"/>
            <a:ext cx="8899216" cy="953640"/>
          </a:xfrm>
          <a:noFill/>
        </p:spPr>
        <p:txBody>
          <a:bodyPr vert="horz" lIns="91440" tIns="45720" rIns="91440" bIns="45720" rtlCol="0" anchor="t">
            <a:normAutofit/>
          </a:bodyPr>
          <a:lstStyle/>
          <a:p>
            <a:pPr algn="ctr"/>
            <a:r>
              <a:rPr lang="en-US" dirty="0"/>
              <a:t>Similarly to location, housing details are shown in their own unique table for quick reference.  The data was transformed using Pandas and merged into a unique PostgreSQL table.</a:t>
            </a:r>
          </a:p>
          <a:p>
            <a:pPr algn="ctr"/>
            <a:endParaRPr lang="en-US" dirty="0"/>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Housing Details Table</a:t>
            </a:r>
          </a:p>
        </p:txBody>
      </p:sp>
      <p:grpSp>
        <p:nvGrpSpPr>
          <p:cNvPr id="10" name="Group 9">
            <a:extLst>
              <a:ext uri="{FF2B5EF4-FFF2-40B4-BE49-F238E27FC236}">
                <a16:creationId xmlns:a16="http://schemas.microsoft.com/office/drawing/2014/main" id="{132D45F4-D380-7395-94E0-4FBFFB662AA4}"/>
              </a:ext>
            </a:extLst>
          </p:cNvPr>
          <p:cNvGrpSpPr/>
          <p:nvPr/>
        </p:nvGrpSpPr>
        <p:grpSpPr>
          <a:xfrm>
            <a:off x="933750" y="2503141"/>
            <a:ext cx="10324500" cy="3237370"/>
            <a:chOff x="657727" y="2660825"/>
            <a:chExt cx="8799241" cy="2481061"/>
          </a:xfrm>
        </p:grpSpPr>
        <p:pic>
          <p:nvPicPr>
            <p:cNvPr id="5" name="Picture 4">
              <a:extLst>
                <a:ext uri="{FF2B5EF4-FFF2-40B4-BE49-F238E27FC236}">
                  <a16:creationId xmlns:a16="http://schemas.microsoft.com/office/drawing/2014/main" id="{53E5F204-F0D5-DF51-8E33-987524B9D93B}"/>
                </a:ext>
              </a:extLst>
            </p:cNvPr>
            <p:cNvPicPr>
              <a:picLocks noChangeAspect="1"/>
            </p:cNvPicPr>
            <p:nvPr/>
          </p:nvPicPr>
          <p:blipFill>
            <a:blip r:embed="rId3"/>
            <a:stretch>
              <a:fillRect/>
            </a:stretch>
          </p:blipFill>
          <p:spPr>
            <a:xfrm>
              <a:off x="657727" y="2660825"/>
              <a:ext cx="4950401" cy="2478830"/>
            </a:xfrm>
            <a:prstGeom prst="rect">
              <a:avLst/>
            </a:prstGeom>
          </p:spPr>
        </p:pic>
        <p:pic>
          <p:nvPicPr>
            <p:cNvPr id="9" name="Picture 8">
              <a:extLst>
                <a:ext uri="{FF2B5EF4-FFF2-40B4-BE49-F238E27FC236}">
                  <a16:creationId xmlns:a16="http://schemas.microsoft.com/office/drawing/2014/main" id="{DBC4B08F-154A-54ED-F4D0-9158AAE1CCB0}"/>
                </a:ext>
              </a:extLst>
            </p:cNvPr>
            <p:cNvPicPr>
              <a:picLocks noChangeAspect="1"/>
            </p:cNvPicPr>
            <p:nvPr/>
          </p:nvPicPr>
          <p:blipFill rotWithShape="1">
            <a:blip r:embed="rId4"/>
            <a:srcRect r="49081"/>
            <a:stretch/>
          </p:blipFill>
          <p:spPr>
            <a:xfrm>
              <a:off x="5608128" y="2660825"/>
              <a:ext cx="3848840" cy="2481061"/>
            </a:xfrm>
            <a:prstGeom prst="rect">
              <a:avLst/>
            </a:prstGeom>
          </p:spPr>
        </p:pic>
      </p:grpSp>
    </p:spTree>
    <p:extLst>
      <p:ext uri="{BB962C8B-B14F-4D97-AF65-F5344CB8AC3E}">
        <p14:creationId xmlns:p14="http://schemas.microsoft.com/office/powerpoint/2010/main" val="253150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982737352"/>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Prices &amp;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9" name="Group 8">
            <a:extLst>
              <a:ext uri="{FF2B5EF4-FFF2-40B4-BE49-F238E27FC236}">
                <a16:creationId xmlns:a16="http://schemas.microsoft.com/office/drawing/2014/main" id="{84DB9901-07EB-1BBD-2EEC-BCCFBBC4DADE}"/>
              </a:ext>
            </a:extLst>
          </p:cNvPr>
          <p:cNvGrpSpPr/>
          <p:nvPr/>
        </p:nvGrpSpPr>
        <p:grpSpPr>
          <a:xfrm>
            <a:off x="6599724" y="488119"/>
            <a:ext cx="4754076" cy="5881761"/>
            <a:chOff x="5785902" y="478698"/>
            <a:chExt cx="4341700" cy="5421604"/>
          </a:xfrm>
        </p:grpSpPr>
        <p:pic>
          <p:nvPicPr>
            <p:cNvPr id="5" name="Picture 4">
              <a:extLst>
                <a:ext uri="{FF2B5EF4-FFF2-40B4-BE49-F238E27FC236}">
                  <a16:creationId xmlns:a16="http://schemas.microsoft.com/office/drawing/2014/main" id="{E5983BEE-1449-27DB-9BBE-76F4B5AED9D8}"/>
                </a:ext>
              </a:extLst>
            </p:cNvPr>
            <p:cNvPicPr>
              <a:picLocks noChangeAspect="1"/>
            </p:cNvPicPr>
            <p:nvPr/>
          </p:nvPicPr>
          <p:blipFill>
            <a:blip r:embed="rId3"/>
            <a:stretch>
              <a:fillRect/>
            </a:stretch>
          </p:blipFill>
          <p:spPr>
            <a:xfrm>
              <a:off x="5785902" y="478698"/>
              <a:ext cx="4336277" cy="2842726"/>
            </a:xfrm>
            <a:prstGeom prst="rect">
              <a:avLst/>
            </a:prstGeom>
          </p:spPr>
        </p:pic>
        <p:pic>
          <p:nvPicPr>
            <p:cNvPr id="8" name="Picture 7">
              <a:extLst>
                <a:ext uri="{FF2B5EF4-FFF2-40B4-BE49-F238E27FC236}">
                  <a16:creationId xmlns:a16="http://schemas.microsoft.com/office/drawing/2014/main" id="{557A324A-E54F-7D14-9FE6-21E4CC8DC0F6}"/>
                </a:ext>
              </a:extLst>
            </p:cNvPr>
            <p:cNvPicPr>
              <a:picLocks noChangeAspect="1"/>
            </p:cNvPicPr>
            <p:nvPr/>
          </p:nvPicPr>
          <p:blipFill>
            <a:blip r:embed="rId4"/>
            <a:stretch>
              <a:fillRect/>
            </a:stretch>
          </p:blipFill>
          <p:spPr>
            <a:xfrm>
              <a:off x="5785902" y="3314289"/>
              <a:ext cx="4341700" cy="2586013"/>
            </a:xfrm>
            <a:prstGeom prst="rect">
              <a:avLst/>
            </a:prstGeom>
          </p:spPr>
        </p:pic>
      </p:grpSp>
    </p:spTree>
    <p:extLst>
      <p:ext uri="{BB962C8B-B14F-4D97-AF65-F5344CB8AC3E}">
        <p14:creationId xmlns:p14="http://schemas.microsoft.com/office/powerpoint/2010/main" val="302292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Prices &amp;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984200" y="956937"/>
            <a:ext cx="8223600" cy="953640"/>
          </a:xfrm>
          <a:noFill/>
        </p:spPr>
        <p:txBody>
          <a:bodyPr vert="horz" lIns="91440" tIns="45720" rIns="91440" bIns="45720" rtlCol="0" anchor="t">
            <a:normAutofit fontScale="92500"/>
          </a:bodyPr>
          <a:lstStyle/>
          <a:p>
            <a:pPr algn="ctr"/>
            <a:r>
              <a:rPr lang="en-US" dirty="0"/>
              <a:t>The price and reviews table was created by reducing the primary dataset to columns exclusively related to the comparison of pricing and review information.  Prices were aggregated by affordability (from cheap to very expensive), average rating, and total rating.</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89881"/>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Prices and Reviews Table</a:t>
            </a:r>
          </a:p>
        </p:txBody>
      </p:sp>
      <p:pic>
        <p:nvPicPr>
          <p:cNvPr id="5" name="Picture 4">
            <a:extLst>
              <a:ext uri="{FF2B5EF4-FFF2-40B4-BE49-F238E27FC236}">
                <a16:creationId xmlns:a16="http://schemas.microsoft.com/office/drawing/2014/main" id="{C786D0A6-736C-D962-8994-EC67DA6FE851}"/>
              </a:ext>
            </a:extLst>
          </p:cNvPr>
          <p:cNvPicPr>
            <a:picLocks noChangeAspect="1"/>
          </p:cNvPicPr>
          <p:nvPr/>
        </p:nvPicPr>
        <p:blipFill>
          <a:blip r:embed="rId3"/>
          <a:stretch>
            <a:fillRect/>
          </a:stretch>
        </p:blipFill>
        <p:spPr>
          <a:xfrm>
            <a:off x="777144" y="2390017"/>
            <a:ext cx="4494019" cy="3729529"/>
          </a:xfrm>
          <a:prstGeom prst="rect">
            <a:avLst/>
          </a:prstGeom>
        </p:spPr>
      </p:pic>
      <p:pic>
        <p:nvPicPr>
          <p:cNvPr id="7" name="Picture 6">
            <a:extLst>
              <a:ext uri="{FF2B5EF4-FFF2-40B4-BE49-F238E27FC236}">
                <a16:creationId xmlns:a16="http://schemas.microsoft.com/office/drawing/2014/main" id="{DF0444BF-0C8B-BB49-E702-EE3CF37AAAEC}"/>
              </a:ext>
            </a:extLst>
          </p:cNvPr>
          <p:cNvPicPr>
            <a:picLocks noChangeAspect="1"/>
          </p:cNvPicPr>
          <p:nvPr/>
        </p:nvPicPr>
        <p:blipFill>
          <a:blip r:embed="rId4"/>
          <a:stretch>
            <a:fillRect/>
          </a:stretch>
        </p:blipFill>
        <p:spPr>
          <a:xfrm>
            <a:off x="5401039" y="2398510"/>
            <a:ext cx="5959569" cy="3721036"/>
          </a:xfrm>
          <a:prstGeom prst="rect">
            <a:avLst/>
          </a:prstGeom>
        </p:spPr>
      </p:pic>
    </p:spTree>
    <p:extLst>
      <p:ext uri="{BB962C8B-B14F-4D97-AF65-F5344CB8AC3E}">
        <p14:creationId xmlns:p14="http://schemas.microsoft.com/office/powerpoint/2010/main" val="165881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239023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Comprehensive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79A2F2A8-4F9D-9CF8-CC40-4701196B6A21}"/>
              </a:ext>
            </a:extLst>
          </p:cNvPr>
          <p:cNvPicPr>
            <a:picLocks noChangeAspect="1"/>
          </p:cNvPicPr>
          <p:nvPr/>
        </p:nvPicPr>
        <p:blipFill>
          <a:blip r:embed="rId3"/>
          <a:stretch>
            <a:fillRect/>
          </a:stretch>
        </p:blipFill>
        <p:spPr>
          <a:xfrm>
            <a:off x="5388018" y="1228799"/>
            <a:ext cx="5965782" cy="4400402"/>
          </a:xfrm>
          <a:prstGeom prst="rect">
            <a:avLst/>
          </a:prstGeom>
        </p:spPr>
      </p:pic>
    </p:spTree>
    <p:extLst>
      <p:ext uri="{BB962C8B-B14F-4D97-AF65-F5344CB8AC3E}">
        <p14:creationId xmlns:p14="http://schemas.microsoft.com/office/powerpoint/2010/main" val="135765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0480"/>
            <a:ext cx="4837176" cy="1993392"/>
          </a:xfrm>
          <a:noFill/>
        </p:spPr>
        <p:txBody>
          <a:bodyPr anchor="b">
            <a:noAutofit/>
          </a:bodyPr>
          <a:lstStyle/>
          <a:p>
            <a:r>
              <a:rPr lang="en-US" dirty="0"/>
              <a:t>Index</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325624"/>
            <a:ext cx="5303992" cy="3136392"/>
          </a:xfrm>
          <a:noFill/>
        </p:spPr>
        <p:txBody>
          <a:bodyPr anchor="t">
            <a:normAutofit/>
          </a:bodyPr>
          <a:lstStyle/>
          <a:p>
            <a:r>
              <a:rPr lang="en-US" dirty="0"/>
              <a:t>Data &amp; methodology</a:t>
            </a:r>
          </a:p>
          <a:p>
            <a:r>
              <a:rPr lang="en-US" dirty="0"/>
              <a:t>Key Observations</a:t>
            </a:r>
          </a:p>
          <a:p>
            <a:r>
              <a:rPr lang="en-US" dirty="0"/>
              <a:t>ERD &amp; ETL</a:t>
            </a:r>
          </a:p>
          <a:p>
            <a:r>
              <a:rPr lang="en-US" dirty="0"/>
              <a:t>TABLES</a:t>
            </a:r>
          </a:p>
          <a:p>
            <a:r>
              <a:rPr lang="en-US" dirty="0"/>
              <a:t>Summary &amp; next steps</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Comprehensive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056207" y="1049365"/>
            <a:ext cx="8079586" cy="953640"/>
          </a:xfrm>
          <a:noFill/>
        </p:spPr>
        <p:txBody>
          <a:bodyPr vert="horz" lIns="91440" tIns="45720" rIns="91440" bIns="45720" rtlCol="0" anchor="t">
            <a:normAutofit fontScale="92500"/>
          </a:bodyPr>
          <a:lstStyle/>
          <a:p>
            <a:pPr algn="ctr"/>
            <a:r>
              <a:rPr lang="en-US" dirty="0"/>
              <a:t>The comprehensive reviews table was created to provide easy comparison of both overall ratings and host ratings for specific factors.  We also created columns for overall review score (from very high to very low) and the average rating across all specific review factors.</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Comprehensive Reviews Table</a:t>
            </a:r>
          </a:p>
        </p:txBody>
      </p:sp>
      <p:pic>
        <p:nvPicPr>
          <p:cNvPr id="9" name="Picture 8">
            <a:extLst>
              <a:ext uri="{FF2B5EF4-FFF2-40B4-BE49-F238E27FC236}">
                <a16:creationId xmlns:a16="http://schemas.microsoft.com/office/drawing/2014/main" id="{C327628B-0E4B-89FF-5C29-84F59EF7EBC1}"/>
              </a:ext>
            </a:extLst>
          </p:cNvPr>
          <p:cNvPicPr>
            <a:picLocks noChangeAspect="1"/>
          </p:cNvPicPr>
          <p:nvPr/>
        </p:nvPicPr>
        <p:blipFill>
          <a:blip r:embed="rId3"/>
          <a:stretch>
            <a:fillRect/>
          </a:stretch>
        </p:blipFill>
        <p:spPr>
          <a:xfrm>
            <a:off x="775769" y="2638954"/>
            <a:ext cx="10640462" cy="2901308"/>
          </a:xfrm>
          <a:prstGeom prst="rect">
            <a:avLst/>
          </a:prstGeom>
        </p:spPr>
      </p:pic>
    </p:spTree>
    <p:extLst>
      <p:ext uri="{BB962C8B-B14F-4D97-AF65-F5344CB8AC3E}">
        <p14:creationId xmlns:p14="http://schemas.microsoft.com/office/powerpoint/2010/main" val="164502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032145433"/>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Sentiment Analysis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8" name="Group 7">
            <a:extLst>
              <a:ext uri="{FF2B5EF4-FFF2-40B4-BE49-F238E27FC236}">
                <a16:creationId xmlns:a16="http://schemas.microsoft.com/office/drawing/2014/main" id="{AD69102C-C26E-9E2F-440E-711622D4774B}"/>
              </a:ext>
            </a:extLst>
          </p:cNvPr>
          <p:cNvGrpSpPr/>
          <p:nvPr/>
        </p:nvGrpSpPr>
        <p:grpSpPr>
          <a:xfrm>
            <a:off x="6583272" y="405331"/>
            <a:ext cx="4025154" cy="6047337"/>
            <a:chOff x="8171328" y="289591"/>
            <a:chExt cx="3182473" cy="5329550"/>
          </a:xfrm>
        </p:grpSpPr>
        <p:pic>
          <p:nvPicPr>
            <p:cNvPr id="4" name="Picture 3">
              <a:extLst>
                <a:ext uri="{FF2B5EF4-FFF2-40B4-BE49-F238E27FC236}">
                  <a16:creationId xmlns:a16="http://schemas.microsoft.com/office/drawing/2014/main" id="{2690B615-C95A-8114-4DCF-876EF67F29BF}"/>
                </a:ext>
              </a:extLst>
            </p:cNvPr>
            <p:cNvPicPr>
              <a:picLocks noChangeAspect="1"/>
            </p:cNvPicPr>
            <p:nvPr/>
          </p:nvPicPr>
          <p:blipFill>
            <a:blip r:embed="rId3"/>
            <a:stretch>
              <a:fillRect/>
            </a:stretch>
          </p:blipFill>
          <p:spPr>
            <a:xfrm>
              <a:off x="8171328" y="289591"/>
              <a:ext cx="3182473" cy="2547638"/>
            </a:xfrm>
            <a:prstGeom prst="rect">
              <a:avLst/>
            </a:prstGeom>
          </p:spPr>
        </p:pic>
        <p:pic>
          <p:nvPicPr>
            <p:cNvPr id="6" name="Picture 5">
              <a:extLst>
                <a:ext uri="{FF2B5EF4-FFF2-40B4-BE49-F238E27FC236}">
                  <a16:creationId xmlns:a16="http://schemas.microsoft.com/office/drawing/2014/main" id="{6AB27E5A-53E5-F021-0CDA-AFD9902C7492}"/>
                </a:ext>
              </a:extLst>
            </p:cNvPr>
            <p:cNvPicPr>
              <a:picLocks noChangeAspect="1"/>
            </p:cNvPicPr>
            <p:nvPr/>
          </p:nvPicPr>
          <p:blipFill>
            <a:blip r:embed="rId4"/>
            <a:stretch>
              <a:fillRect/>
            </a:stretch>
          </p:blipFill>
          <p:spPr>
            <a:xfrm>
              <a:off x="8171328" y="2837229"/>
              <a:ext cx="3182472" cy="2781912"/>
            </a:xfrm>
            <a:prstGeom prst="rect">
              <a:avLst/>
            </a:prstGeom>
          </p:spPr>
        </p:pic>
      </p:grpSp>
    </p:spTree>
    <p:extLst>
      <p:ext uri="{BB962C8B-B14F-4D97-AF65-F5344CB8AC3E}">
        <p14:creationId xmlns:p14="http://schemas.microsoft.com/office/powerpoint/2010/main" val="49422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Sentiment analysis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130166" y="1049364"/>
            <a:ext cx="7931669" cy="1182847"/>
          </a:xfrm>
          <a:noFill/>
        </p:spPr>
        <p:txBody>
          <a:bodyPr vert="horz" lIns="91440" tIns="45720" rIns="91440" bIns="45720" rtlCol="0" anchor="t">
            <a:normAutofit/>
          </a:bodyPr>
          <a:lstStyle/>
          <a:p>
            <a:pPr algn="ctr"/>
            <a:r>
              <a:rPr lang="en-US" dirty="0"/>
              <a:t>Sentiment analysis was performed on all open-end summary reviews of the Airbnb listings in our sample to reflect if the review was positive, negative, or neutral.  The table includes ratings and sentiment for both polarity and subjectivity.</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Sentiment Analysis Table</a:t>
            </a:r>
          </a:p>
        </p:txBody>
      </p:sp>
      <p:pic>
        <p:nvPicPr>
          <p:cNvPr id="5" name="Picture 4">
            <a:extLst>
              <a:ext uri="{FF2B5EF4-FFF2-40B4-BE49-F238E27FC236}">
                <a16:creationId xmlns:a16="http://schemas.microsoft.com/office/drawing/2014/main" id="{610EEBA6-DA73-F397-B796-3F7933580C72}"/>
              </a:ext>
            </a:extLst>
          </p:cNvPr>
          <p:cNvPicPr>
            <a:picLocks noChangeAspect="1"/>
          </p:cNvPicPr>
          <p:nvPr/>
        </p:nvPicPr>
        <p:blipFill>
          <a:blip r:embed="rId3"/>
          <a:stretch>
            <a:fillRect/>
          </a:stretch>
        </p:blipFill>
        <p:spPr>
          <a:xfrm>
            <a:off x="486750" y="2695687"/>
            <a:ext cx="11218499" cy="3112948"/>
          </a:xfrm>
          <a:prstGeom prst="rect">
            <a:avLst/>
          </a:prstGeom>
        </p:spPr>
      </p:pic>
    </p:spTree>
    <p:extLst>
      <p:ext uri="{BB962C8B-B14F-4D97-AF65-F5344CB8AC3E}">
        <p14:creationId xmlns:p14="http://schemas.microsoft.com/office/powerpoint/2010/main" val="237174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489003785"/>
              </p:ext>
            </p:extLst>
          </p:nvPr>
        </p:nvGraphicFramePr>
        <p:xfrm>
          <a:off x="838200" y="1128439"/>
          <a:ext cx="4398382" cy="4727239"/>
        </p:xfrm>
        <a:graphic>
          <a:graphicData uri="http://schemas.openxmlformats.org/drawingml/2006/table">
            <a:tbl>
              <a:tblPr bandRow="1">
                <a:tableStyleId>{7E9639D4-E3E2-4D34-9284-5A2195B3D0D7}</a:tableStyleId>
              </a:tblPr>
              <a:tblGrid>
                <a:gridCol w="4398382">
                  <a:extLst>
                    <a:ext uri="{9D8B030D-6E8A-4147-A177-3AD203B41FA5}">
                      <a16:colId xmlns:a16="http://schemas.microsoft.com/office/drawing/2014/main" val="149845700"/>
                    </a:ext>
                  </a:extLst>
                </a:gridCol>
              </a:tblGrid>
              <a:tr h="4727239">
                <a:tc>
                  <a:txBody>
                    <a:bodyPr/>
                    <a:lstStyle/>
                    <a:p>
                      <a:pPr algn="l"/>
                      <a:r>
                        <a:rPr lang="en-US" sz="3600" b="0" i="0" dirty="0">
                          <a:latin typeface="+mj-lt"/>
                          <a:cs typeface="Calibri" panose="020F0502020204030204" pitchFamily="34" charset="0"/>
                        </a:rPr>
                        <a:t>Final Dataframe to PostgreSQL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E29227A5-5369-16F0-09A0-4F8EDCCA6609}"/>
              </a:ext>
            </a:extLst>
          </p:cNvPr>
          <p:cNvPicPr>
            <a:picLocks noChangeAspect="1"/>
          </p:cNvPicPr>
          <p:nvPr/>
        </p:nvPicPr>
        <p:blipFill>
          <a:blip r:embed="rId3"/>
          <a:stretch>
            <a:fillRect/>
          </a:stretch>
        </p:blipFill>
        <p:spPr>
          <a:xfrm>
            <a:off x="5001656" y="1498790"/>
            <a:ext cx="6352144" cy="3860420"/>
          </a:xfrm>
          <a:prstGeom prst="rect">
            <a:avLst/>
          </a:prstGeom>
        </p:spPr>
      </p:pic>
    </p:spTree>
    <p:extLst>
      <p:ext uri="{BB962C8B-B14F-4D97-AF65-F5344CB8AC3E}">
        <p14:creationId xmlns:p14="http://schemas.microsoft.com/office/powerpoint/2010/main" val="238475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1D5D7EC-0DAA-1758-A839-D90F36BCB534}"/>
              </a:ext>
            </a:extLst>
          </p:cNvPr>
          <p:cNvSpPr txBox="1">
            <a:spLocks/>
          </p:cNvSpPr>
          <p:nvPr/>
        </p:nvSpPr>
        <p:spPr>
          <a:xfrm>
            <a:off x="3009900" y="448056"/>
            <a:ext cx="6172200" cy="508881"/>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dirty="0"/>
              <a:t>Final dataframe</a:t>
            </a:r>
          </a:p>
        </p:txBody>
      </p:sp>
      <p:sp>
        <p:nvSpPr>
          <p:cNvPr id="9" name="Content Placeholder 2">
            <a:extLst>
              <a:ext uri="{FF2B5EF4-FFF2-40B4-BE49-F238E27FC236}">
                <a16:creationId xmlns:a16="http://schemas.microsoft.com/office/drawing/2014/main" id="{F02D2B7E-D761-D501-731C-2B542DEB08A8}"/>
              </a:ext>
            </a:extLst>
          </p:cNvPr>
          <p:cNvSpPr txBox="1">
            <a:spLocks/>
          </p:cNvSpPr>
          <p:nvPr/>
        </p:nvSpPr>
        <p:spPr>
          <a:xfrm>
            <a:off x="2729018" y="1049365"/>
            <a:ext cx="6733965" cy="821493"/>
          </a:xfrm>
          <a:prstGeom prst="rect">
            <a:avLst/>
          </a:prstGeom>
          <a:noFill/>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Our final, analysis-ready dataframe was created by using SQLAlchemy to merge individual pandas dataframes into PostgreSQL for storage.</a:t>
            </a:r>
          </a:p>
        </p:txBody>
      </p:sp>
      <p:sp>
        <p:nvSpPr>
          <p:cNvPr id="10" name="Content Placeholder 7">
            <a:extLst>
              <a:ext uri="{FF2B5EF4-FFF2-40B4-BE49-F238E27FC236}">
                <a16:creationId xmlns:a16="http://schemas.microsoft.com/office/drawing/2014/main" id="{DC009E11-3BF3-60C9-8BF9-DD2A93F402E6}"/>
              </a:ext>
            </a:extLst>
          </p:cNvPr>
          <p:cNvSpPr txBox="1">
            <a:spLocks/>
          </p:cNvSpPr>
          <p:nvPr/>
        </p:nvSpPr>
        <p:spPr>
          <a:xfrm>
            <a:off x="4435117" y="1710774"/>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Final Tables</a:t>
            </a:r>
          </a:p>
        </p:txBody>
      </p:sp>
      <p:grpSp>
        <p:nvGrpSpPr>
          <p:cNvPr id="2" name="Group 1">
            <a:extLst>
              <a:ext uri="{FF2B5EF4-FFF2-40B4-BE49-F238E27FC236}">
                <a16:creationId xmlns:a16="http://schemas.microsoft.com/office/drawing/2014/main" id="{AE290A0E-4190-D11A-CCF9-A5DFD5475461}"/>
              </a:ext>
            </a:extLst>
          </p:cNvPr>
          <p:cNvGrpSpPr/>
          <p:nvPr/>
        </p:nvGrpSpPr>
        <p:grpSpPr>
          <a:xfrm>
            <a:off x="1701365" y="2220937"/>
            <a:ext cx="8967347" cy="3892754"/>
            <a:chOff x="1701365" y="2381196"/>
            <a:chExt cx="8967347" cy="3892754"/>
          </a:xfrm>
        </p:grpSpPr>
        <p:pic>
          <p:nvPicPr>
            <p:cNvPr id="18" name="Picture 17">
              <a:extLst>
                <a:ext uri="{FF2B5EF4-FFF2-40B4-BE49-F238E27FC236}">
                  <a16:creationId xmlns:a16="http://schemas.microsoft.com/office/drawing/2014/main" id="{F2E2FEBA-302D-A9E7-68CE-01558B7F5EBF}"/>
                </a:ext>
              </a:extLst>
            </p:cNvPr>
            <p:cNvPicPr>
              <a:picLocks noChangeAspect="1"/>
            </p:cNvPicPr>
            <p:nvPr/>
          </p:nvPicPr>
          <p:blipFill>
            <a:blip r:embed="rId3"/>
            <a:stretch>
              <a:fillRect/>
            </a:stretch>
          </p:blipFill>
          <p:spPr>
            <a:xfrm>
              <a:off x="5026831" y="2381196"/>
              <a:ext cx="2248016" cy="2222614"/>
            </a:xfrm>
            <a:prstGeom prst="rect">
              <a:avLst/>
            </a:prstGeom>
          </p:spPr>
        </p:pic>
        <p:pic>
          <p:nvPicPr>
            <p:cNvPr id="20" name="Picture 19">
              <a:extLst>
                <a:ext uri="{FF2B5EF4-FFF2-40B4-BE49-F238E27FC236}">
                  <a16:creationId xmlns:a16="http://schemas.microsoft.com/office/drawing/2014/main" id="{4C1A91AA-AEDE-52A9-444D-79F33F40CB1A}"/>
                </a:ext>
              </a:extLst>
            </p:cNvPr>
            <p:cNvPicPr>
              <a:picLocks noChangeAspect="1"/>
            </p:cNvPicPr>
            <p:nvPr/>
          </p:nvPicPr>
          <p:blipFill>
            <a:blip r:embed="rId4"/>
            <a:stretch>
              <a:fillRect/>
            </a:stretch>
          </p:blipFill>
          <p:spPr>
            <a:xfrm>
              <a:off x="7772963" y="4945865"/>
              <a:ext cx="2895749" cy="1117657"/>
            </a:xfrm>
            <a:prstGeom prst="rect">
              <a:avLst/>
            </a:prstGeom>
          </p:spPr>
        </p:pic>
        <p:pic>
          <p:nvPicPr>
            <p:cNvPr id="22" name="Picture 21">
              <a:extLst>
                <a:ext uri="{FF2B5EF4-FFF2-40B4-BE49-F238E27FC236}">
                  <a16:creationId xmlns:a16="http://schemas.microsoft.com/office/drawing/2014/main" id="{08F7BEC7-D797-9B51-2195-1F1302C11F7F}"/>
                </a:ext>
              </a:extLst>
            </p:cNvPr>
            <p:cNvPicPr>
              <a:picLocks noChangeAspect="1"/>
            </p:cNvPicPr>
            <p:nvPr/>
          </p:nvPicPr>
          <p:blipFill>
            <a:blip r:embed="rId5"/>
            <a:stretch>
              <a:fillRect/>
            </a:stretch>
          </p:blipFill>
          <p:spPr>
            <a:xfrm>
              <a:off x="1815671" y="4292648"/>
              <a:ext cx="2362321" cy="1981302"/>
            </a:xfrm>
            <a:prstGeom prst="rect">
              <a:avLst/>
            </a:prstGeom>
          </p:spPr>
        </p:pic>
        <p:pic>
          <p:nvPicPr>
            <p:cNvPr id="24" name="Picture 23">
              <a:extLst>
                <a:ext uri="{FF2B5EF4-FFF2-40B4-BE49-F238E27FC236}">
                  <a16:creationId xmlns:a16="http://schemas.microsoft.com/office/drawing/2014/main" id="{1FBA5282-3D3D-0AC5-B0BC-176621B8D572}"/>
                </a:ext>
              </a:extLst>
            </p:cNvPr>
            <p:cNvPicPr>
              <a:picLocks noChangeAspect="1"/>
            </p:cNvPicPr>
            <p:nvPr/>
          </p:nvPicPr>
          <p:blipFill>
            <a:blip r:embed="rId6"/>
            <a:stretch>
              <a:fillRect/>
            </a:stretch>
          </p:blipFill>
          <p:spPr>
            <a:xfrm>
              <a:off x="5077634" y="4987143"/>
              <a:ext cx="2146410" cy="1035103"/>
            </a:xfrm>
            <a:prstGeom prst="rect">
              <a:avLst/>
            </a:prstGeom>
          </p:spPr>
        </p:pic>
        <p:pic>
          <p:nvPicPr>
            <p:cNvPr id="26" name="Picture 25">
              <a:extLst>
                <a:ext uri="{FF2B5EF4-FFF2-40B4-BE49-F238E27FC236}">
                  <a16:creationId xmlns:a16="http://schemas.microsoft.com/office/drawing/2014/main" id="{F17FE4DD-2B1F-364B-0897-DB3778D2F4FE}"/>
                </a:ext>
              </a:extLst>
            </p:cNvPr>
            <p:cNvPicPr>
              <a:picLocks noChangeAspect="1"/>
            </p:cNvPicPr>
            <p:nvPr/>
          </p:nvPicPr>
          <p:blipFill>
            <a:blip r:embed="rId7"/>
            <a:stretch>
              <a:fillRect/>
            </a:stretch>
          </p:blipFill>
          <p:spPr>
            <a:xfrm>
              <a:off x="8017450" y="2381196"/>
              <a:ext cx="2406774" cy="2095608"/>
            </a:xfrm>
            <a:prstGeom prst="rect">
              <a:avLst/>
            </a:prstGeom>
          </p:spPr>
        </p:pic>
        <p:pic>
          <p:nvPicPr>
            <p:cNvPr id="28" name="Picture 27">
              <a:extLst>
                <a:ext uri="{FF2B5EF4-FFF2-40B4-BE49-F238E27FC236}">
                  <a16:creationId xmlns:a16="http://schemas.microsoft.com/office/drawing/2014/main" id="{4DE16AA2-08F0-F2D3-6F66-E575A7E3707C}"/>
                </a:ext>
              </a:extLst>
            </p:cNvPr>
            <p:cNvPicPr>
              <a:picLocks noChangeAspect="1"/>
            </p:cNvPicPr>
            <p:nvPr/>
          </p:nvPicPr>
          <p:blipFill>
            <a:blip r:embed="rId8"/>
            <a:stretch>
              <a:fillRect/>
            </a:stretch>
          </p:blipFill>
          <p:spPr>
            <a:xfrm>
              <a:off x="1701365" y="2381196"/>
              <a:ext cx="2590933" cy="1619333"/>
            </a:xfrm>
            <a:prstGeom prst="rect">
              <a:avLst/>
            </a:prstGeom>
          </p:spPr>
        </p:pic>
      </p:grpSp>
    </p:spTree>
    <p:extLst>
      <p:ext uri="{BB962C8B-B14F-4D97-AF65-F5344CB8AC3E}">
        <p14:creationId xmlns:p14="http://schemas.microsoft.com/office/powerpoint/2010/main" val="245434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Summary &amp; next steps</a:t>
            </a:r>
          </a:p>
        </p:txBody>
      </p:sp>
    </p:spTree>
    <p:extLst>
      <p:ext uri="{BB962C8B-B14F-4D97-AF65-F5344CB8AC3E}">
        <p14:creationId xmlns:p14="http://schemas.microsoft.com/office/powerpoint/2010/main" val="3147869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Next steps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fontScale="70000" lnSpcReduction="20000"/>
          </a:bodyPr>
          <a:lstStyle/>
          <a:p>
            <a:r>
              <a:rPr lang="en-US" dirty="0"/>
              <a:t>Locations:</a:t>
            </a:r>
          </a:p>
          <a:p>
            <a:pPr lvl="1"/>
            <a:r>
              <a:rPr lang="en-US" dirty="0"/>
              <a:t>Could be used to create heat and data density maps  to analyze location</a:t>
            </a:r>
          </a:p>
          <a:p>
            <a:r>
              <a:rPr lang="en-US" dirty="0"/>
              <a:t>Value:</a:t>
            </a:r>
          </a:p>
          <a:p>
            <a:pPr lvl="1"/>
            <a:r>
              <a:rPr lang="en-US" dirty="0"/>
              <a:t>Price and amenity data can be used to create a searchable list of options for the best value depending on price range and amenity preferences</a:t>
            </a:r>
          </a:p>
          <a:p>
            <a:r>
              <a:rPr lang="en-US" dirty="0"/>
              <a:t>Sentiment:</a:t>
            </a:r>
          </a:p>
          <a:p>
            <a:pPr lvl="1"/>
            <a:r>
              <a:rPr lang="en-US" dirty="0"/>
              <a:t>Subjectivity and polarity sentiment can be aggregated to view overall averages in positive vs. negative feedback, as well as analyzed for trends in specific words associated with each</a:t>
            </a:r>
          </a:p>
          <a:p>
            <a:r>
              <a:rPr lang="en-US" dirty="0"/>
              <a:t>Data Viewing and Retrieval:</a:t>
            </a:r>
          </a:p>
          <a:p>
            <a:pPr lvl="1"/>
            <a:r>
              <a:rPr lang="en-US" dirty="0"/>
              <a:t>As an additional way to view and retrieve the data, we intend to incorporate a Flask API using JSON, with HTML features to allow for interactive searching and query</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fontScale="85000" lnSpcReduction="10000"/>
          </a:bodyPr>
          <a:lstStyle/>
          <a:p>
            <a:endParaRPr lang="en-US" dirty="0"/>
          </a:p>
          <a:p>
            <a:r>
              <a:rPr lang="en-US" sz="2100" b="1" dirty="0">
                <a:latin typeface="+mj-lt"/>
              </a:rPr>
              <a:t>Key implications to remember:</a:t>
            </a:r>
          </a:p>
          <a:p>
            <a:r>
              <a:rPr lang="en-US" dirty="0">
                <a:latin typeface="+mj-lt"/>
              </a:rPr>
              <a:t>Data size – </a:t>
            </a:r>
            <a:r>
              <a:rPr lang="en-US" i="1" dirty="0">
                <a:latin typeface="+mj-lt"/>
              </a:rPr>
              <a:t>Large amounts of unstructured data needed to be sampled and cleaned before transformation</a:t>
            </a:r>
          </a:p>
          <a:p>
            <a:r>
              <a:rPr lang="en-US" dirty="0">
                <a:latin typeface="+mj-lt"/>
              </a:rPr>
              <a:t>Data Decisions – </a:t>
            </a:r>
            <a:r>
              <a:rPr lang="en-US" i="1" dirty="0">
                <a:latin typeface="+mj-lt"/>
              </a:rPr>
              <a:t>We chose the most relevant topics of interest in terms of analysis</a:t>
            </a:r>
          </a:p>
          <a:p>
            <a:r>
              <a:rPr lang="en-US" dirty="0">
                <a:latin typeface="+mj-lt"/>
              </a:rPr>
              <a:t>Location – </a:t>
            </a:r>
            <a:r>
              <a:rPr lang="en-US" i="1" dirty="0">
                <a:latin typeface="+mj-lt"/>
              </a:rPr>
              <a:t>Being confined to Los Angeles limits our data use</a:t>
            </a:r>
          </a:p>
          <a:p>
            <a:r>
              <a:rPr lang="en-US" dirty="0">
                <a:latin typeface="+mj-lt"/>
              </a:rPr>
              <a:t>Data Quality – </a:t>
            </a:r>
            <a:r>
              <a:rPr lang="en-US" i="1" dirty="0">
                <a:latin typeface="+mj-lt"/>
              </a:rPr>
              <a:t>In order to provide the best data for analysis it was necessary to remove null and unreadable values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duotone>
              <a:prstClr val="black"/>
              <a:schemeClr val="accent5">
                <a:tint val="45000"/>
                <a:satMod val="400000"/>
              </a:schemeClr>
            </a:duotone>
          </a:blip>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dirty="0"/>
              <a:t>Ben Comfort</a:t>
            </a:r>
          </a:p>
          <a:p>
            <a:r>
              <a:rPr lang="en-US" dirty="0"/>
              <a:t>Amanda Dunaway</a:t>
            </a:r>
          </a:p>
          <a:p>
            <a:r>
              <a:rPr lang="en-US" dirty="0"/>
              <a:t>Matt Flanagan</a:t>
            </a:r>
          </a:p>
          <a:p>
            <a:r>
              <a:rPr lang="en-US" dirty="0"/>
              <a:t>Luis Martinez</a:t>
            </a:r>
          </a:p>
          <a:p>
            <a:r>
              <a:rPr lang="en-US" dirty="0"/>
              <a:t>Charity </a:t>
            </a:r>
            <a:r>
              <a:rPr lang="en-US" dirty="0" err="1"/>
              <a:t>Ovando</a:t>
            </a:r>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DATA &amp; METHODOLOGY</a:t>
            </a:r>
          </a:p>
        </p:txBody>
      </p:sp>
    </p:spTree>
    <p:extLst>
      <p:ext uri="{BB962C8B-B14F-4D97-AF65-F5344CB8AC3E}">
        <p14:creationId xmlns:p14="http://schemas.microsoft.com/office/powerpoint/2010/main" val="370313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 and Methodology</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4" name="TextBox 3">
            <a:extLst>
              <a:ext uri="{FF2B5EF4-FFF2-40B4-BE49-F238E27FC236}">
                <a16:creationId xmlns:a16="http://schemas.microsoft.com/office/drawing/2014/main" id="{96EB05CF-0113-5E18-15EB-162620D66A31}"/>
              </a:ext>
            </a:extLst>
          </p:cNvPr>
          <p:cNvSpPr txBox="1"/>
          <p:nvPr/>
        </p:nvSpPr>
        <p:spPr>
          <a:xfrm>
            <a:off x="5242425" y="2228671"/>
            <a:ext cx="5894717" cy="3554819"/>
          </a:xfrm>
          <a:prstGeom prst="rect">
            <a:avLst/>
          </a:prstGeom>
          <a:noFill/>
        </p:spPr>
        <p:txBody>
          <a:bodyPr wrap="square" rtlCol="0">
            <a:spAutoFit/>
          </a:bodyPr>
          <a:lstStyle/>
          <a:p>
            <a:r>
              <a:rPr lang="en-US" b="1" dirty="0">
                <a:latin typeface="+mj-lt"/>
              </a:rPr>
              <a:t>Objective</a:t>
            </a:r>
          </a:p>
          <a:p>
            <a:r>
              <a:rPr lang="en-US" sz="1500" i="1" dirty="0">
                <a:latin typeface="+mj-lt"/>
              </a:rPr>
              <a:t>To provide our client with Los Angeles Airbnb data that is comprehensive, organized, easily accessible, and ready for analysis. </a:t>
            </a:r>
          </a:p>
          <a:p>
            <a:endParaRPr lang="en-US" b="1" dirty="0"/>
          </a:p>
          <a:p>
            <a:r>
              <a:rPr lang="en-US" b="1" dirty="0">
                <a:latin typeface="+mj-lt"/>
              </a:rPr>
              <a:t>Data Source</a:t>
            </a:r>
          </a:p>
          <a:p>
            <a:r>
              <a:rPr lang="en-US" sz="1500" i="1" kern="100" dirty="0">
                <a:effectLst/>
                <a:latin typeface="+mj-lt"/>
                <a:ea typeface="Calibri" panose="020F0502020204030204" pitchFamily="34" charset="0"/>
                <a:cs typeface="Times New Roman" panose="02020603050405020304" pitchFamily="18" charset="0"/>
              </a:rPr>
              <a:t>https://www.kaggle.com/datasets/oindrilasen/la-airbnb-listings </a:t>
            </a:r>
            <a:endParaRPr lang="en-US" sz="1500" b="1" i="1" dirty="0">
              <a:latin typeface="+mj-lt"/>
            </a:endParaRPr>
          </a:p>
          <a:p>
            <a:endParaRPr lang="en-US" b="1" dirty="0"/>
          </a:p>
          <a:p>
            <a:r>
              <a:rPr lang="en-US" b="1" dirty="0">
                <a:latin typeface="+mj-lt"/>
              </a:rPr>
              <a:t>Methods</a:t>
            </a:r>
          </a:p>
          <a:p>
            <a:r>
              <a:rPr lang="en-US" sz="1500" i="1" dirty="0">
                <a:latin typeface="+mj-lt"/>
              </a:rPr>
              <a:t>ERD: Data Transformation Planning</a:t>
            </a:r>
          </a:p>
          <a:p>
            <a:r>
              <a:rPr lang="en-US" sz="1500" i="1" dirty="0">
                <a:latin typeface="+mj-lt"/>
              </a:rPr>
              <a:t>ETL: Data Transformation, Storage &amp; Retrieval</a:t>
            </a:r>
          </a:p>
          <a:p>
            <a:pPr marL="742950" lvl="1" indent="-285750">
              <a:buFont typeface="Wingdings" panose="05000000000000000000" pitchFamily="2" charset="2"/>
              <a:buChar char="v"/>
            </a:pPr>
            <a:r>
              <a:rPr lang="en-US" sz="1500" i="1" dirty="0">
                <a:latin typeface="+mj-lt"/>
              </a:rPr>
              <a:t>Python </a:t>
            </a:r>
          </a:p>
          <a:p>
            <a:pPr marL="1200150" lvl="2" indent="-285750">
              <a:buFont typeface="Arial" panose="020B0604020202020204" pitchFamily="34" charset="0"/>
              <a:buChar char="•"/>
            </a:pPr>
            <a:r>
              <a:rPr lang="en-US" sz="1200" i="1" dirty="0">
                <a:latin typeface="+mj-lt"/>
              </a:rPr>
              <a:t>Pandas, NLTK, </a:t>
            </a:r>
            <a:r>
              <a:rPr lang="en-US" sz="1200" i="1" dirty="0" err="1">
                <a:latin typeface="+mj-lt"/>
              </a:rPr>
              <a:t>TextBlob</a:t>
            </a:r>
            <a:r>
              <a:rPr lang="en-US" sz="1200" i="1" dirty="0">
                <a:latin typeface="+mj-lt"/>
              </a:rPr>
              <a:t>, NumPy</a:t>
            </a:r>
          </a:p>
          <a:p>
            <a:pPr marL="742950" lvl="1" indent="-285750">
              <a:buFont typeface="Wingdings" panose="05000000000000000000" pitchFamily="2" charset="2"/>
              <a:buChar char="v"/>
            </a:pPr>
            <a:r>
              <a:rPr lang="en-US" sz="1500" i="1" dirty="0">
                <a:latin typeface="+mj-lt"/>
              </a:rPr>
              <a:t>PostgreSQL &amp; SQLAlchemy</a:t>
            </a:r>
          </a:p>
          <a:p>
            <a:r>
              <a:rPr lang="en-US" sz="1500" i="1" dirty="0">
                <a:latin typeface="+mj-lt"/>
              </a:rPr>
              <a:t>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Key observations</a:t>
            </a:r>
          </a:p>
        </p:txBody>
      </p:sp>
    </p:spTree>
    <p:extLst>
      <p:ext uri="{BB962C8B-B14F-4D97-AF65-F5344CB8AC3E}">
        <p14:creationId xmlns:p14="http://schemas.microsoft.com/office/powerpoint/2010/main" val="418017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observations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2243815" y="1683155"/>
            <a:ext cx="7704370" cy="4113054"/>
          </a:xfrm>
          <a:noFill/>
        </p:spPr>
        <p:txBody>
          <a:bodyPr vert="horz" lIns="91440" tIns="45720" rIns="91440" bIns="45720" rtlCol="0" anchor="t">
            <a:normAutofit fontScale="70000" lnSpcReduction="20000"/>
          </a:bodyPr>
          <a:lstStyle/>
          <a:p>
            <a:r>
              <a:rPr lang="en-US" dirty="0"/>
              <a:t>Data Size</a:t>
            </a:r>
          </a:p>
          <a:p>
            <a:pPr lvl="1"/>
            <a:r>
              <a:rPr lang="en-US" dirty="0"/>
              <a:t>Our original raw data was 30k + elements, with 96 columns.  At this size, the data was difficult to sift through or interpret. This led us to sample the elements and drop extraneous columns before we even created our original tables</a:t>
            </a:r>
          </a:p>
          <a:p>
            <a:r>
              <a:rPr lang="en-US" dirty="0"/>
              <a:t>Data Decisions</a:t>
            </a:r>
          </a:p>
          <a:p>
            <a:pPr lvl="1"/>
            <a:r>
              <a:rPr lang="en-US" dirty="0"/>
              <a:t>To provide the most relevant data in our final report, we chose areas of interest that afforded multiple levels of transformation and analysis, and were the most relevant to a client seeking to understand travel consumer needs and preferences</a:t>
            </a:r>
          </a:p>
          <a:p>
            <a:r>
              <a:rPr lang="en-US" dirty="0"/>
              <a:t>Location</a:t>
            </a:r>
          </a:p>
          <a:p>
            <a:pPr lvl="1"/>
            <a:r>
              <a:rPr lang="en-US" dirty="0"/>
              <a:t>The dataset used was strictly from the Los Angeles area, which makes limitations in how many markets any findings from analysis can be accurately assumed</a:t>
            </a:r>
          </a:p>
          <a:p>
            <a:r>
              <a:rPr lang="en-US" dirty="0"/>
              <a:t>Data Quality</a:t>
            </a:r>
          </a:p>
          <a:p>
            <a:pPr lvl="1"/>
            <a:r>
              <a:rPr lang="en-US" dirty="0"/>
              <a:t>There were missing pieces of information in the dataset across many of the columns, as well as responses that were in other languages, making it necessary to be particularly cautious in our data cleaning, and in some instances making elements unusable</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9501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Erd &amp; ETL</a:t>
            </a:r>
          </a:p>
        </p:txBody>
      </p:sp>
    </p:spTree>
    <p:extLst>
      <p:ext uri="{BB962C8B-B14F-4D97-AF65-F5344CB8AC3E}">
        <p14:creationId xmlns:p14="http://schemas.microsoft.com/office/powerpoint/2010/main" val="180475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Data retrieval and transformation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4697653" y="1346993"/>
            <a:ext cx="2796695" cy="302501"/>
          </a:xfrm>
          <a:noFill/>
        </p:spPr>
        <p:txBody>
          <a:bodyPr vert="horz" lIns="91440" tIns="45720" rIns="91440" bIns="45720" rtlCol="0" anchor="t">
            <a:noAutofit/>
          </a:bodyPr>
          <a:lstStyle/>
          <a:p>
            <a:r>
              <a:rPr lang="en-US" b="1" dirty="0">
                <a:latin typeface="+mj-lt"/>
              </a:rPr>
              <a:t>Entity Relationship Diagram</a:t>
            </a:r>
          </a:p>
        </p:txBody>
      </p:sp>
      <p:pic>
        <p:nvPicPr>
          <p:cNvPr id="7" name="Picture 6">
            <a:extLst>
              <a:ext uri="{FF2B5EF4-FFF2-40B4-BE49-F238E27FC236}">
                <a16:creationId xmlns:a16="http://schemas.microsoft.com/office/drawing/2014/main" id="{019C06F7-81E3-C3D7-086C-6B2D76EB67EE}"/>
              </a:ext>
            </a:extLst>
          </p:cNvPr>
          <p:cNvPicPr>
            <a:picLocks noChangeAspect="1"/>
          </p:cNvPicPr>
          <p:nvPr/>
        </p:nvPicPr>
        <p:blipFill>
          <a:blip r:embed="rId3"/>
          <a:stretch>
            <a:fillRect/>
          </a:stretch>
        </p:blipFill>
        <p:spPr>
          <a:xfrm>
            <a:off x="2582347" y="1760327"/>
            <a:ext cx="7027305" cy="487323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3169178588"/>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Primary Dataset Creation</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7" name="Picture 6">
            <a:extLst>
              <a:ext uri="{FF2B5EF4-FFF2-40B4-BE49-F238E27FC236}">
                <a16:creationId xmlns:a16="http://schemas.microsoft.com/office/drawing/2014/main" id="{67C380E7-24F6-B43A-F07B-73998C833889}"/>
              </a:ext>
            </a:extLst>
          </p:cNvPr>
          <p:cNvPicPr>
            <a:picLocks noChangeAspect="1"/>
          </p:cNvPicPr>
          <p:nvPr/>
        </p:nvPicPr>
        <p:blipFill>
          <a:blip r:embed="rId3"/>
          <a:stretch>
            <a:fillRect/>
          </a:stretch>
        </p:blipFill>
        <p:spPr>
          <a:xfrm>
            <a:off x="5236582" y="1128439"/>
            <a:ext cx="6117218" cy="4727239"/>
          </a:xfrm>
          <a:prstGeom prst="rect">
            <a:avLst/>
          </a:prstGeom>
        </p:spPr>
      </p:pic>
    </p:spTree>
    <p:extLst>
      <p:ext uri="{BB962C8B-B14F-4D97-AF65-F5344CB8AC3E}">
        <p14:creationId xmlns:p14="http://schemas.microsoft.com/office/powerpoint/2010/main" val="170818653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{C9DBD24C-2DB0-4E64-BC87-79F91CD78B2E}tf55661986_win32</Template>
  <TotalTime>4489</TotalTime>
  <Words>1150</Words>
  <Application>Microsoft Office PowerPoint</Application>
  <PresentationFormat>Widescreen</PresentationFormat>
  <Paragraphs>149</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Calibri Light</vt:lpstr>
      <vt:lpstr>Wingdings</vt:lpstr>
      <vt:lpstr>Custom</vt:lpstr>
      <vt:lpstr>Data Engineering Project 3 | Group 1</vt:lpstr>
      <vt:lpstr>Index</vt:lpstr>
      <vt:lpstr>DATA &amp; METHODOLOGY</vt:lpstr>
      <vt:lpstr>Data and Methodology</vt:lpstr>
      <vt:lpstr>Key observations</vt:lpstr>
      <vt:lpstr>Key observations</vt:lpstr>
      <vt:lpstr>Erd &amp; ETL</vt:lpstr>
      <vt:lpstr>Data retrieval and transformation</vt:lpstr>
      <vt:lpstr>PowerPoint Presentation</vt:lpstr>
      <vt:lpstr>tables</vt:lpstr>
      <vt:lpstr>PowerPoint Presentation</vt:lpstr>
      <vt:lpstr>hosts</vt:lpstr>
      <vt:lpstr>PowerPoint Presentation</vt:lpstr>
      <vt:lpstr>Location details</vt:lpstr>
      <vt:lpstr>PowerPoint Presentation</vt:lpstr>
      <vt:lpstr>Housing details</vt:lpstr>
      <vt:lpstr>PowerPoint Presentation</vt:lpstr>
      <vt:lpstr>Prices &amp; reviews</vt:lpstr>
      <vt:lpstr>PowerPoint Presentation</vt:lpstr>
      <vt:lpstr>Comprehensive reviews</vt:lpstr>
      <vt:lpstr>PowerPoint Presentation</vt:lpstr>
      <vt:lpstr>Sentiment analysis</vt:lpstr>
      <vt:lpstr>PowerPoint Presentation</vt:lpstr>
      <vt:lpstr>PowerPoint Presentation</vt:lpstr>
      <vt:lpstr>Summary &amp; 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dc:title>
  <dc:creator>Charity Jackson</dc:creator>
  <cp:lastModifiedBy>Charity Jackson</cp:lastModifiedBy>
  <cp:revision>6</cp:revision>
  <dcterms:created xsi:type="dcterms:W3CDTF">2024-03-21T23:35:50Z</dcterms:created>
  <dcterms:modified xsi:type="dcterms:W3CDTF">2024-03-26T00:59:53Z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